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rusoe Text Bold" charset="1" panose="00000000000000000000"/>
      <p:regular r:id="rId19"/>
    </p:embeddedFont>
    <p:embeddedFont>
      <p:font typeface="Explode" charset="1" panose="00000500000000000000"/>
      <p:regular r:id="rId20"/>
    </p:embeddedFont>
    <p:embeddedFont>
      <p:font typeface="Crusoe Text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6744027"/>
            <a:ext cx="4043126" cy="3771900"/>
          </a:xfrm>
          <a:custGeom>
            <a:avLst/>
            <a:gdLst/>
            <a:ahLst/>
            <a:cxnLst/>
            <a:rect r="r" b="b" t="t" l="l"/>
            <a:pathLst>
              <a:path h="3771900" w="4043126">
                <a:moveTo>
                  <a:pt x="0" y="3771900"/>
                </a:moveTo>
                <a:lnTo>
                  <a:pt x="4043126" y="3771900"/>
                </a:lnTo>
                <a:lnTo>
                  <a:pt x="4043126" y="0"/>
                </a:lnTo>
                <a:lnTo>
                  <a:pt x="0" y="0"/>
                </a:lnTo>
                <a:lnTo>
                  <a:pt x="0" y="37719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2425" y="5486400"/>
            <a:ext cx="7508752" cy="1533852"/>
            <a:chOff x="0" y="0"/>
            <a:chExt cx="10011670" cy="204513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0011670" cy="2045136"/>
              <a:chOff x="0" y="0"/>
              <a:chExt cx="1977614" cy="40397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977614" cy="403978"/>
              </a:xfrm>
              <a:custGeom>
                <a:avLst/>
                <a:gdLst/>
                <a:ahLst/>
                <a:cxnLst/>
                <a:rect r="r" b="b" t="t" l="l"/>
                <a:pathLst>
                  <a:path h="403978" w="1977614">
                    <a:moveTo>
                      <a:pt x="0" y="0"/>
                    </a:moveTo>
                    <a:lnTo>
                      <a:pt x="1977614" y="0"/>
                    </a:lnTo>
                    <a:lnTo>
                      <a:pt x="1977614" y="403978"/>
                    </a:lnTo>
                    <a:lnTo>
                      <a:pt x="0" y="403978"/>
                    </a:lnTo>
                    <a:close/>
                  </a:path>
                </a:pathLst>
              </a:custGeom>
              <a:solidFill>
                <a:srgbClr val="46AED5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977614" cy="4420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295574" y="180135"/>
              <a:ext cx="9716095" cy="1608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>
                  <a:solidFill>
                    <a:srgbClr val="000000"/>
                  </a:solidFill>
                  <a:latin typeface="Crusoe Text Bold"/>
                  <a:ea typeface="Crusoe Text Bold"/>
                  <a:cs typeface="Crusoe Text Bold"/>
                  <a:sym typeface="Crusoe Text Bold"/>
                </a:rPr>
                <a:t>Presented by : Ansh Goyal &amp; Kartik Jindal 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456051" y="1622425"/>
            <a:ext cx="6831949" cy="6661151"/>
          </a:xfrm>
          <a:custGeom>
            <a:avLst/>
            <a:gdLst/>
            <a:ahLst/>
            <a:cxnLst/>
            <a:rect r="r" b="b" t="t" l="l"/>
            <a:pathLst>
              <a:path h="6661151" w="6831949">
                <a:moveTo>
                  <a:pt x="0" y="0"/>
                </a:moveTo>
                <a:lnTo>
                  <a:pt x="6831949" y="0"/>
                </a:lnTo>
                <a:lnTo>
                  <a:pt x="6831949" y="6661150"/>
                </a:lnTo>
                <a:lnTo>
                  <a:pt x="0" y="666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3262552"/>
            <a:ext cx="13534145" cy="1401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480"/>
              </a:lnSpc>
              <a:spcBef>
                <a:spcPct val="0"/>
              </a:spcBef>
            </a:pPr>
            <a:r>
              <a:rPr lang="en-US" sz="8200">
                <a:solidFill>
                  <a:srgbClr val="000000"/>
                </a:solidFill>
                <a:latin typeface="Explode"/>
                <a:ea typeface="Explode"/>
                <a:cs typeface="Explode"/>
                <a:sym typeface="Explode"/>
              </a:rPr>
              <a:t> CRIME DATA ANALYSIS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31092" y="914400"/>
            <a:ext cx="9425815" cy="102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20"/>
              </a:lnSpc>
              <a:spcBef>
                <a:spcPct val="0"/>
              </a:spcBef>
            </a:pPr>
            <a:r>
              <a:rPr lang="en-US" sz="6014">
                <a:solidFill>
                  <a:srgbClr val="000000"/>
                </a:solidFill>
                <a:latin typeface="Explode"/>
                <a:ea typeface="Explode"/>
                <a:cs typeface="Explode"/>
                <a:sym typeface="Explode"/>
              </a:rPr>
              <a:t>Working of the System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19309" y="2739567"/>
            <a:ext cx="14053836" cy="688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47"/>
              </a:lnSpc>
              <a:spcBef>
                <a:spcPct val="0"/>
              </a:spcBef>
            </a:pPr>
            <a:r>
              <a:rPr lang="en-US" sz="4890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St</a:t>
            </a:r>
            <a:r>
              <a:rPr lang="en-US" sz="4890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eps:</a:t>
            </a:r>
          </a:p>
          <a:p>
            <a:pPr algn="just" marL="1055965" indent="-527982" lvl="1">
              <a:lnSpc>
                <a:spcPts val="6847"/>
              </a:lnSpc>
              <a:spcBef>
                <a:spcPct val="0"/>
              </a:spcBef>
              <a:buFont typeface="Arial"/>
              <a:buChar char="•"/>
            </a:pPr>
            <a:r>
              <a:rPr lang="en-US" sz="4890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User opens system</a:t>
            </a:r>
          </a:p>
          <a:p>
            <a:pPr algn="just" marL="1055965" indent="-527982" lvl="1">
              <a:lnSpc>
                <a:spcPts val="6847"/>
              </a:lnSpc>
              <a:spcBef>
                <a:spcPct val="0"/>
              </a:spcBef>
              <a:buFont typeface="Arial"/>
              <a:buChar char="•"/>
            </a:pPr>
            <a:r>
              <a:rPr lang="en-US" sz="4890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Adds a new case</a:t>
            </a:r>
          </a:p>
          <a:p>
            <a:pPr algn="just" marL="1055965" indent="-527982" lvl="1">
              <a:lnSpc>
                <a:spcPts val="6847"/>
              </a:lnSpc>
              <a:spcBef>
                <a:spcPct val="0"/>
              </a:spcBef>
              <a:buFont typeface="Arial"/>
              <a:buChar char="•"/>
            </a:pPr>
            <a:r>
              <a:rPr lang="en-US" sz="4890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Flask sends data to MySQL</a:t>
            </a:r>
          </a:p>
          <a:p>
            <a:pPr algn="just" marL="1055965" indent="-527982" lvl="1">
              <a:lnSpc>
                <a:spcPts val="6847"/>
              </a:lnSpc>
              <a:spcBef>
                <a:spcPct val="0"/>
              </a:spcBef>
              <a:buFont typeface="Arial"/>
              <a:buChar char="•"/>
            </a:pPr>
            <a:r>
              <a:rPr lang="en-US" sz="4890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Case appears in updated table</a:t>
            </a:r>
          </a:p>
          <a:p>
            <a:pPr algn="just" marL="1055965" indent="-527982" lvl="1">
              <a:lnSpc>
                <a:spcPts val="6847"/>
              </a:lnSpc>
              <a:spcBef>
                <a:spcPct val="0"/>
              </a:spcBef>
              <a:buFont typeface="Arial"/>
              <a:buChar char="•"/>
            </a:pPr>
            <a:r>
              <a:rPr lang="en-US" sz="4890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User can view/close/delete</a:t>
            </a:r>
          </a:p>
          <a:p>
            <a:pPr algn="just" marL="1055965" indent="-527982" lvl="1">
              <a:lnSpc>
                <a:spcPts val="6847"/>
              </a:lnSpc>
              <a:spcBef>
                <a:spcPct val="0"/>
              </a:spcBef>
              <a:buFont typeface="Arial"/>
              <a:buChar char="•"/>
            </a:pPr>
            <a:r>
              <a:rPr lang="en-US" sz="4890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S</a:t>
            </a:r>
            <a:r>
              <a:rPr lang="en-US" sz="4890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tats update automatically</a:t>
            </a:r>
          </a:p>
          <a:p>
            <a:pPr algn="just">
              <a:lnSpc>
                <a:spcPts val="6847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143473">
            <a:off x="-1008256" y="-1524643"/>
            <a:ext cx="4073912" cy="4266805"/>
          </a:xfrm>
          <a:custGeom>
            <a:avLst/>
            <a:gdLst/>
            <a:ahLst/>
            <a:cxnLst/>
            <a:rect r="r" b="b" t="t" l="l"/>
            <a:pathLst>
              <a:path h="4266805" w="4073912">
                <a:moveTo>
                  <a:pt x="0" y="0"/>
                </a:moveTo>
                <a:lnTo>
                  <a:pt x="4073912" y="0"/>
                </a:lnTo>
                <a:lnTo>
                  <a:pt x="4073912" y="4266805"/>
                </a:lnTo>
                <a:lnTo>
                  <a:pt x="0" y="4266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01558">
            <a:off x="15878809" y="6936605"/>
            <a:ext cx="4073912" cy="4266805"/>
          </a:xfrm>
          <a:custGeom>
            <a:avLst/>
            <a:gdLst/>
            <a:ahLst/>
            <a:cxnLst/>
            <a:rect r="r" b="b" t="t" l="l"/>
            <a:pathLst>
              <a:path h="4266805" w="4073912">
                <a:moveTo>
                  <a:pt x="0" y="0"/>
                </a:moveTo>
                <a:lnTo>
                  <a:pt x="4073912" y="0"/>
                </a:lnTo>
                <a:lnTo>
                  <a:pt x="4073912" y="4266805"/>
                </a:lnTo>
                <a:lnTo>
                  <a:pt x="0" y="4266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52473" cy="4060494"/>
          </a:xfrm>
          <a:custGeom>
            <a:avLst/>
            <a:gdLst/>
            <a:ahLst/>
            <a:cxnLst/>
            <a:rect r="r" b="b" t="t" l="l"/>
            <a:pathLst>
              <a:path h="4060494" w="4352473">
                <a:moveTo>
                  <a:pt x="0" y="0"/>
                </a:moveTo>
                <a:lnTo>
                  <a:pt x="4352473" y="0"/>
                </a:lnTo>
                <a:lnTo>
                  <a:pt x="4352473" y="4060494"/>
                </a:lnTo>
                <a:lnTo>
                  <a:pt x="0" y="4060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3935527" y="6226506"/>
            <a:ext cx="4352473" cy="4060494"/>
          </a:xfrm>
          <a:custGeom>
            <a:avLst/>
            <a:gdLst/>
            <a:ahLst/>
            <a:cxnLst/>
            <a:rect r="r" b="b" t="t" l="l"/>
            <a:pathLst>
              <a:path h="4060494" w="4352473">
                <a:moveTo>
                  <a:pt x="4352473" y="4060494"/>
                </a:moveTo>
                <a:lnTo>
                  <a:pt x="0" y="4060494"/>
                </a:lnTo>
                <a:lnTo>
                  <a:pt x="0" y="0"/>
                </a:lnTo>
                <a:lnTo>
                  <a:pt x="4352473" y="0"/>
                </a:lnTo>
                <a:lnTo>
                  <a:pt x="4352473" y="40604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94428" y="1136143"/>
            <a:ext cx="7699145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Explode"/>
                <a:ea typeface="Explode"/>
                <a:cs typeface="Explode"/>
                <a:sym typeface="Explode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287247"/>
            <a:ext cx="16314135" cy="5792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15917" indent="-507958" lvl="1">
              <a:lnSpc>
                <a:spcPts val="6587"/>
              </a:lnSpc>
              <a:spcBef>
                <a:spcPct val="0"/>
              </a:spcBef>
              <a:buFont typeface="Arial"/>
              <a:buChar char="•"/>
            </a:pPr>
            <a:r>
              <a:rPr lang="en-US" sz="4705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Proj</a:t>
            </a:r>
            <a:r>
              <a:rPr lang="en-US" sz="4705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ect demonstrates DBMS concepts effectively</a:t>
            </a:r>
          </a:p>
          <a:p>
            <a:pPr algn="l" marL="1015917" indent="-507958" lvl="1">
              <a:lnSpc>
                <a:spcPts val="6587"/>
              </a:lnSpc>
              <a:spcBef>
                <a:spcPct val="0"/>
              </a:spcBef>
              <a:buFont typeface="Arial"/>
              <a:buChar char="•"/>
            </a:pPr>
            <a:r>
              <a:rPr lang="en-US" sz="4705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E</a:t>
            </a:r>
            <a:r>
              <a:rPr lang="en-US" sz="4705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asy-to-use interface for managing crime records</a:t>
            </a:r>
          </a:p>
          <a:p>
            <a:pPr algn="l" marL="1015917" indent="-507958" lvl="1">
              <a:lnSpc>
                <a:spcPts val="6587"/>
              </a:lnSpc>
              <a:spcBef>
                <a:spcPct val="0"/>
              </a:spcBef>
              <a:buFont typeface="Arial"/>
              <a:buChar char="•"/>
            </a:pPr>
            <a:r>
              <a:rPr lang="en-US" sz="4705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Implements SQL Join, Views, Trigger</a:t>
            </a:r>
          </a:p>
          <a:p>
            <a:pPr algn="l" marL="1015917" indent="-507958" lvl="1">
              <a:lnSpc>
                <a:spcPts val="6587"/>
              </a:lnSpc>
              <a:spcBef>
                <a:spcPct val="0"/>
              </a:spcBef>
              <a:buFont typeface="Arial"/>
              <a:buChar char="•"/>
            </a:pPr>
            <a:r>
              <a:rPr lang="en-US" sz="4705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Can be improved further with login, analytics, maps</a:t>
            </a:r>
          </a:p>
          <a:p>
            <a:pPr algn="l">
              <a:lnSpc>
                <a:spcPts val="658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5143500"/>
            <a:ext cx="5491281" cy="5143500"/>
          </a:xfrm>
          <a:custGeom>
            <a:avLst/>
            <a:gdLst/>
            <a:ahLst/>
            <a:cxnLst/>
            <a:rect r="r" b="b" t="t" l="l"/>
            <a:pathLst>
              <a:path h="5143500" w="5491281">
                <a:moveTo>
                  <a:pt x="0" y="5143500"/>
                </a:moveTo>
                <a:lnTo>
                  <a:pt x="5491281" y="5143500"/>
                </a:lnTo>
                <a:lnTo>
                  <a:pt x="5491281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796719" y="0"/>
            <a:ext cx="5491281" cy="5143500"/>
          </a:xfrm>
          <a:custGeom>
            <a:avLst/>
            <a:gdLst/>
            <a:ahLst/>
            <a:cxnLst/>
            <a:rect r="r" b="b" t="t" l="l"/>
            <a:pathLst>
              <a:path h="5143500" w="5491281">
                <a:moveTo>
                  <a:pt x="5491281" y="0"/>
                </a:moveTo>
                <a:lnTo>
                  <a:pt x="0" y="0"/>
                </a:lnTo>
                <a:lnTo>
                  <a:pt x="0" y="5143500"/>
                </a:lnTo>
                <a:lnTo>
                  <a:pt x="5491281" y="5143500"/>
                </a:lnTo>
                <a:lnTo>
                  <a:pt x="54912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00250" y="1368425"/>
            <a:ext cx="12687501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Explode"/>
                <a:ea typeface="Explode"/>
                <a:cs typeface="Explode"/>
                <a:sym typeface="Explode"/>
              </a:rPr>
              <a:t>Future Scope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615879"/>
            <a:ext cx="20022219" cy="4292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53739" indent="-526870" lvl="1">
              <a:lnSpc>
                <a:spcPts val="6832"/>
              </a:lnSpc>
              <a:spcBef>
                <a:spcPct val="0"/>
              </a:spcBef>
              <a:buFont typeface="Arial"/>
              <a:buChar char="•"/>
            </a:pPr>
            <a:r>
              <a:rPr lang="en-US" sz="4880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Add</a:t>
            </a:r>
            <a:r>
              <a:rPr lang="en-US" sz="4880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 admin login</a:t>
            </a:r>
          </a:p>
          <a:p>
            <a:pPr algn="l" marL="1053739" indent="-526870" lvl="1">
              <a:lnSpc>
                <a:spcPts val="6832"/>
              </a:lnSpc>
              <a:spcBef>
                <a:spcPct val="0"/>
              </a:spcBef>
              <a:buFont typeface="Arial"/>
              <a:buChar char="•"/>
            </a:pPr>
            <a:r>
              <a:rPr lang="en-US" sz="4880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Add predictive crime analytics</a:t>
            </a:r>
          </a:p>
          <a:p>
            <a:pPr algn="l" marL="1053739" indent="-526870" lvl="1">
              <a:lnSpc>
                <a:spcPts val="6832"/>
              </a:lnSpc>
              <a:spcBef>
                <a:spcPct val="0"/>
              </a:spcBef>
              <a:buFont typeface="Arial"/>
              <a:buChar char="•"/>
            </a:pPr>
            <a:r>
              <a:rPr lang="en-US" sz="4880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A</a:t>
            </a:r>
            <a:r>
              <a:rPr lang="en-US" sz="4880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dd charts and data visualization</a:t>
            </a:r>
          </a:p>
          <a:p>
            <a:pPr algn="l" marL="1053739" indent="-526870" lvl="1">
              <a:lnSpc>
                <a:spcPts val="6832"/>
              </a:lnSpc>
              <a:spcBef>
                <a:spcPct val="0"/>
              </a:spcBef>
              <a:buFont typeface="Arial"/>
              <a:buChar char="•"/>
            </a:pPr>
            <a:r>
              <a:rPr lang="en-US" sz="4880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Add heat map for crime hotspots</a:t>
            </a:r>
          </a:p>
          <a:p>
            <a:pPr algn="l">
              <a:lnSpc>
                <a:spcPts val="683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49204" y="2879665"/>
            <a:ext cx="10189591" cy="3156070"/>
            <a:chOff x="0" y="0"/>
            <a:chExt cx="13586122" cy="420809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3586122" cy="4208093"/>
              <a:chOff x="0" y="0"/>
              <a:chExt cx="2683678" cy="83122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683678" cy="831228"/>
              </a:xfrm>
              <a:custGeom>
                <a:avLst/>
                <a:gdLst/>
                <a:ahLst/>
                <a:cxnLst/>
                <a:rect r="r" b="b" t="t" l="l"/>
                <a:pathLst>
                  <a:path h="831228" w="2683678">
                    <a:moveTo>
                      <a:pt x="31911" y="0"/>
                    </a:moveTo>
                    <a:lnTo>
                      <a:pt x="2651767" y="0"/>
                    </a:lnTo>
                    <a:cubicBezTo>
                      <a:pt x="2669391" y="0"/>
                      <a:pt x="2683678" y="14287"/>
                      <a:pt x="2683678" y="31911"/>
                    </a:cubicBezTo>
                    <a:lnTo>
                      <a:pt x="2683678" y="799317"/>
                    </a:lnTo>
                    <a:cubicBezTo>
                      <a:pt x="2683678" y="807781"/>
                      <a:pt x="2680316" y="815897"/>
                      <a:pt x="2674332" y="821882"/>
                    </a:cubicBezTo>
                    <a:cubicBezTo>
                      <a:pt x="2668347" y="827866"/>
                      <a:pt x="2660230" y="831228"/>
                      <a:pt x="2651767" y="831228"/>
                    </a:cubicBezTo>
                    <a:lnTo>
                      <a:pt x="31911" y="831228"/>
                    </a:lnTo>
                    <a:cubicBezTo>
                      <a:pt x="14287" y="831228"/>
                      <a:pt x="0" y="816941"/>
                      <a:pt x="0" y="799317"/>
                    </a:cubicBezTo>
                    <a:lnTo>
                      <a:pt x="0" y="31911"/>
                    </a:lnTo>
                    <a:cubicBezTo>
                      <a:pt x="0" y="14287"/>
                      <a:pt x="14287" y="0"/>
                      <a:pt x="31911" y="0"/>
                    </a:cubicBezTo>
                    <a:close/>
                  </a:path>
                </a:pathLst>
              </a:custGeom>
              <a:solidFill>
                <a:srgbClr val="B0DAFF"/>
              </a:solidFill>
              <a:ln w="342900" cap="rnd">
                <a:solidFill>
                  <a:srgbClr val="2D8BBA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683678" cy="869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205343" y="1094397"/>
              <a:ext cx="11175435" cy="2228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2000">
                  <a:solidFill>
                    <a:srgbClr val="000000"/>
                  </a:solidFill>
                  <a:latin typeface="Explode"/>
                  <a:ea typeface="Explode"/>
                  <a:cs typeface="Explode"/>
                  <a:sym typeface="Explode"/>
                </a:rPr>
                <a:t>thank you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078" y="0"/>
            <a:ext cx="4542679" cy="4237941"/>
          </a:xfrm>
          <a:custGeom>
            <a:avLst/>
            <a:gdLst/>
            <a:ahLst/>
            <a:cxnLst/>
            <a:rect r="r" b="b" t="t" l="l"/>
            <a:pathLst>
              <a:path h="4237941" w="4542679">
                <a:moveTo>
                  <a:pt x="0" y="0"/>
                </a:moveTo>
                <a:lnTo>
                  <a:pt x="4542679" y="0"/>
                </a:lnTo>
                <a:lnTo>
                  <a:pt x="4542679" y="4237941"/>
                </a:lnTo>
                <a:lnTo>
                  <a:pt x="0" y="4237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1640336" y="6533995"/>
            <a:ext cx="6647664" cy="3771654"/>
          </a:xfrm>
          <a:custGeom>
            <a:avLst/>
            <a:gdLst/>
            <a:ahLst/>
            <a:cxnLst/>
            <a:rect r="r" b="b" t="t" l="l"/>
            <a:pathLst>
              <a:path h="3771654" w="6647664">
                <a:moveTo>
                  <a:pt x="6647664" y="0"/>
                </a:moveTo>
                <a:lnTo>
                  <a:pt x="0" y="0"/>
                </a:lnTo>
                <a:lnTo>
                  <a:pt x="0" y="3771653"/>
                </a:lnTo>
                <a:lnTo>
                  <a:pt x="6647664" y="3771653"/>
                </a:lnTo>
                <a:lnTo>
                  <a:pt x="66476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22345" y="1028700"/>
            <a:ext cx="6736955" cy="8229600"/>
            <a:chOff x="0" y="0"/>
            <a:chExt cx="1043731" cy="1274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3731" cy="1274980"/>
            </a:xfrm>
            <a:custGeom>
              <a:avLst/>
              <a:gdLst/>
              <a:ahLst/>
              <a:cxnLst/>
              <a:rect r="r" b="b" t="t" l="l"/>
              <a:pathLst>
                <a:path h="1274980" w="1043731">
                  <a:moveTo>
                    <a:pt x="0" y="0"/>
                  </a:moveTo>
                  <a:lnTo>
                    <a:pt x="1043731" y="0"/>
                  </a:lnTo>
                  <a:lnTo>
                    <a:pt x="1043731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42193" t="0" r="-42193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349791" y="1104583"/>
            <a:ext cx="8094631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Explode"/>
                <a:ea typeface="Explode"/>
                <a:cs typeface="Explode"/>
                <a:sym typeface="Explode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0948" y="2870513"/>
            <a:ext cx="9802792" cy="541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6553" indent="-368277" lvl="1">
              <a:lnSpc>
                <a:spcPts val="4776"/>
              </a:lnSpc>
              <a:spcBef>
                <a:spcPct val="0"/>
              </a:spcBef>
              <a:buFont typeface="Arial"/>
              <a:buChar char="•"/>
            </a:pPr>
            <a:r>
              <a:rPr lang="en-US" sz="3411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C</a:t>
            </a:r>
            <a:r>
              <a:rPr lang="en-US" sz="3411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rime analysis helps police examine crime patterns and case details.</a:t>
            </a:r>
          </a:p>
          <a:p>
            <a:pPr algn="just" marL="736553" indent="-368277" lvl="1">
              <a:lnSpc>
                <a:spcPts val="4776"/>
              </a:lnSpc>
              <a:spcBef>
                <a:spcPct val="0"/>
              </a:spcBef>
              <a:buFont typeface="Arial"/>
              <a:buChar char="•"/>
            </a:pPr>
            <a:r>
              <a:rPr lang="en-US" sz="3411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Traditional systems use paper records → slow, inefficient.</a:t>
            </a:r>
          </a:p>
          <a:p>
            <a:pPr algn="just" marL="736553" indent="-368277" lvl="1">
              <a:lnSpc>
                <a:spcPts val="4776"/>
              </a:lnSpc>
              <a:spcBef>
                <a:spcPct val="0"/>
              </a:spcBef>
              <a:buFont typeface="Arial"/>
              <a:buChar char="•"/>
            </a:pPr>
            <a:r>
              <a:rPr lang="en-US" sz="3411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This project creates a digital system to manage crime cases efficiently using:</a:t>
            </a:r>
          </a:p>
          <a:p>
            <a:pPr algn="just">
              <a:lnSpc>
                <a:spcPts val="4776"/>
              </a:lnSpc>
              <a:spcBef>
                <a:spcPct val="0"/>
              </a:spcBef>
            </a:pPr>
          </a:p>
          <a:p>
            <a:pPr algn="just">
              <a:lnSpc>
                <a:spcPts val="4776"/>
              </a:lnSpc>
              <a:spcBef>
                <a:spcPct val="0"/>
              </a:spcBef>
            </a:pPr>
            <a:r>
              <a:rPr lang="en-US" sz="3411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    </a:t>
            </a:r>
            <a:r>
              <a:rPr lang="en-US" sz="3411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Python + Flask + MySQL + HTML/CSS</a:t>
            </a:r>
          </a:p>
          <a:p>
            <a:pPr algn="just">
              <a:lnSpc>
                <a:spcPts val="4776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143473">
            <a:off x="-1008256" y="-1524643"/>
            <a:ext cx="4073912" cy="4266805"/>
          </a:xfrm>
          <a:custGeom>
            <a:avLst/>
            <a:gdLst/>
            <a:ahLst/>
            <a:cxnLst/>
            <a:rect r="r" b="b" t="t" l="l"/>
            <a:pathLst>
              <a:path h="4266805" w="4073912">
                <a:moveTo>
                  <a:pt x="0" y="0"/>
                </a:moveTo>
                <a:lnTo>
                  <a:pt x="4073912" y="0"/>
                </a:lnTo>
                <a:lnTo>
                  <a:pt x="4073912" y="4266805"/>
                </a:lnTo>
                <a:lnTo>
                  <a:pt x="0" y="42668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01558">
            <a:off x="15878809" y="6936605"/>
            <a:ext cx="4073912" cy="4266805"/>
          </a:xfrm>
          <a:custGeom>
            <a:avLst/>
            <a:gdLst/>
            <a:ahLst/>
            <a:cxnLst/>
            <a:rect r="r" b="b" t="t" l="l"/>
            <a:pathLst>
              <a:path h="4266805" w="4073912">
                <a:moveTo>
                  <a:pt x="0" y="0"/>
                </a:moveTo>
                <a:lnTo>
                  <a:pt x="4073912" y="0"/>
                </a:lnTo>
                <a:lnTo>
                  <a:pt x="4073912" y="4266805"/>
                </a:lnTo>
                <a:lnTo>
                  <a:pt x="0" y="42668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5143500"/>
            <a:ext cx="5491281" cy="5143500"/>
          </a:xfrm>
          <a:custGeom>
            <a:avLst/>
            <a:gdLst/>
            <a:ahLst/>
            <a:cxnLst/>
            <a:rect r="r" b="b" t="t" l="l"/>
            <a:pathLst>
              <a:path h="5143500" w="5491281">
                <a:moveTo>
                  <a:pt x="0" y="5143500"/>
                </a:moveTo>
                <a:lnTo>
                  <a:pt x="5491281" y="5143500"/>
                </a:lnTo>
                <a:lnTo>
                  <a:pt x="5491281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796719" y="0"/>
            <a:ext cx="5491281" cy="5143500"/>
          </a:xfrm>
          <a:custGeom>
            <a:avLst/>
            <a:gdLst/>
            <a:ahLst/>
            <a:cxnLst/>
            <a:rect r="r" b="b" t="t" l="l"/>
            <a:pathLst>
              <a:path h="5143500" w="5491281">
                <a:moveTo>
                  <a:pt x="5491281" y="0"/>
                </a:moveTo>
                <a:lnTo>
                  <a:pt x="0" y="0"/>
                </a:lnTo>
                <a:lnTo>
                  <a:pt x="0" y="5143500"/>
                </a:lnTo>
                <a:lnTo>
                  <a:pt x="5491281" y="5143500"/>
                </a:lnTo>
                <a:lnTo>
                  <a:pt x="54912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45641" y="1898650"/>
            <a:ext cx="12687501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Explode"/>
                <a:ea typeface="Explode"/>
                <a:cs typeface="Explode"/>
                <a:sym typeface="Explode"/>
              </a:rPr>
              <a:t>Objective of the 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9169" y="3662665"/>
            <a:ext cx="16620131" cy="3868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7154" indent="-398577" lvl="1">
              <a:lnSpc>
                <a:spcPts val="5169"/>
              </a:lnSpc>
              <a:spcBef>
                <a:spcPct val="0"/>
              </a:spcBef>
              <a:buFont typeface="Arial"/>
              <a:buChar char="•"/>
            </a:pPr>
            <a:r>
              <a:rPr lang="en-US" sz="3692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T</a:t>
            </a:r>
            <a:r>
              <a:rPr lang="en-US" sz="3692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o design a relational database for crime data.</a:t>
            </a:r>
          </a:p>
          <a:p>
            <a:pPr algn="just" marL="797154" indent="-398577" lvl="1">
              <a:lnSpc>
                <a:spcPts val="5169"/>
              </a:lnSpc>
              <a:spcBef>
                <a:spcPct val="0"/>
              </a:spcBef>
              <a:buFont typeface="Arial"/>
              <a:buChar char="•"/>
            </a:pPr>
            <a:r>
              <a:rPr lang="en-US" sz="3692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To implement CRUD operations.</a:t>
            </a:r>
          </a:p>
          <a:p>
            <a:pPr algn="just" marL="797154" indent="-398577" lvl="1">
              <a:lnSpc>
                <a:spcPts val="5169"/>
              </a:lnSpc>
              <a:spcBef>
                <a:spcPct val="0"/>
              </a:spcBef>
              <a:buFont typeface="Arial"/>
              <a:buChar char="•"/>
            </a:pPr>
            <a:r>
              <a:rPr lang="en-US" sz="3692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To use joins, views, and triggers in SQL.</a:t>
            </a:r>
          </a:p>
          <a:p>
            <a:pPr algn="just" marL="797154" indent="-398577" lvl="1">
              <a:lnSpc>
                <a:spcPts val="5169"/>
              </a:lnSpc>
              <a:spcBef>
                <a:spcPct val="0"/>
              </a:spcBef>
              <a:buFont typeface="Arial"/>
              <a:buChar char="•"/>
            </a:pPr>
            <a:r>
              <a:rPr lang="en-US" sz="3692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To build a GUI for easy case management.</a:t>
            </a:r>
          </a:p>
          <a:p>
            <a:pPr algn="just" marL="797154" indent="-398577" lvl="1">
              <a:lnSpc>
                <a:spcPts val="5169"/>
              </a:lnSpc>
              <a:spcBef>
                <a:spcPct val="0"/>
              </a:spcBef>
              <a:buFont typeface="Arial"/>
              <a:buChar char="•"/>
            </a:pPr>
            <a:r>
              <a:rPr lang="en-US" sz="3692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To store and analyze cases, locations, officers, and crime types.</a:t>
            </a:r>
          </a:p>
          <a:p>
            <a:pPr algn="just">
              <a:lnSpc>
                <a:spcPts val="516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38683" y="1652106"/>
            <a:ext cx="8920617" cy="6982788"/>
            <a:chOff x="0" y="0"/>
            <a:chExt cx="2349463" cy="18390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49463" cy="1839088"/>
            </a:xfrm>
            <a:custGeom>
              <a:avLst/>
              <a:gdLst/>
              <a:ahLst/>
              <a:cxnLst/>
              <a:rect r="r" b="b" t="t" l="l"/>
              <a:pathLst>
                <a:path h="1839088" w="2349463">
                  <a:moveTo>
                    <a:pt x="36450" y="0"/>
                  </a:moveTo>
                  <a:lnTo>
                    <a:pt x="2313012" y="0"/>
                  </a:lnTo>
                  <a:cubicBezTo>
                    <a:pt x="2333144" y="0"/>
                    <a:pt x="2349463" y="16319"/>
                    <a:pt x="2349463" y="36450"/>
                  </a:cubicBezTo>
                  <a:lnTo>
                    <a:pt x="2349463" y="1802638"/>
                  </a:lnTo>
                  <a:cubicBezTo>
                    <a:pt x="2349463" y="1822769"/>
                    <a:pt x="2333144" y="1839088"/>
                    <a:pt x="2313012" y="1839088"/>
                  </a:cubicBezTo>
                  <a:lnTo>
                    <a:pt x="36450" y="1839088"/>
                  </a:lnTo>
                  <a:cubicBezTo>
                    <a:pt x="26783" y="1839088"/>
                    <a:pt x="17512" y="1835248"/>
                    <a:pt x="10676" y="1828412"/>
                  </a:cubicBezTo>
                  <a:cubicBezTo>
                    <a:pt x="3840" y="1821576"/>
                    <a:pt x="0" y="1812305"/>
                    <a:pt x="0" y="1802638"/>
                  </a:cubicBezTo>
                  <a:lnTo>
                    <a:pt x="0" y="36450"/>
                  </a:lnTo>
                  <a:cubicBezTo>
                    <a:pt x="0" y="16319"/>
                    <a:pt x="16319" y="0"/>
                    <a:pt x="36450" y="0"/>
                  </a:cubicBezTo>
                  <a:close/>
                </a:path>
              </a:pathLst>
            </a:custGeom>
            <a:solidFill>
              <a:srgbClr val="B0DAFF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49463" cy="187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7713237" cy="8229600"/>
            <a:chOff x="0" y="0"/>
            <a:chExt cx="76180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61801" cy="812800"/>
            </a:xfrm>
            <a:custGeom>
              <a:avLst/>
              <a:gdLst/>
              <a:ahLst/>
              <a:cxnLst/>
              <a:rect r="r" b="b" t="t" l="l"/>
              <a:pathLst>
                <a:path h="812800" w="761801">
                  <a:moveTo>
                    <a:pt x="0" y="0"/>
                  </a:moveTo>
                  <a:lnTo>
                    <a:pt x="761801" y="0"/>
                  </a:lnTo>
                  <a:lnTo>
                    <a:pt x="76180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44580" t="-3595" r="-6836" b="-284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14996779" y="0"/>
            <a:ext cx="3291221" cy="3070435"/>
          </a:xfrm>
          <a:custGeom>
            <a:avLst/>
            <a:gdLst/>
            <a:ahLst/>
            <a:cxnLst/>
            <a:rect r="r" b="b" t="t" l="l"/>
            <a:pathLst>
              <a:path h="3070435" w="3291221">
                <a:moveTo>
                  <a:pt x="3291221" y="0"/>
                </a:moveTo>
                <a:lnTo>
                  <a:pt x="0" y="0"/>
                </a:lnTo>
                <a:lnTo>
                  <a:pt x="0" y="3070435"/>
                </a:lnTo>
                <a:lnTo>
                  <a:pt x="3291221" y="3070435"/>
                </a:lnTo>
                <a:lnTo>
                  <a:pt x="329122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933103" y="1518756"/>
            <a:ext cx="9144000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  <a:spcBef>
                <a:spcPct val="0"/>
              </a:spcBef>
            </a:pPr>
            <a:r>
              <a:rPr lang="en-US" sz="6600">
                <a:solidFill>
                  <a:srgbClr val="000000"/>
                </a:solidFill>
                <a:latin typeface="Explode"/>
                <a:ea typeface="Explode"/>
                <a:cs typeface="Explode"/>
                <a:sym typeface="Explode"/>
              </a:rPr>
              <a:t>Technologies Used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10490" y="3013285"/>
            <a:ext cx="8048810" cy="5532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6"/>
              </a:lnSpc>
              <a:spcBef>
                <a:spcPct val="0"/>
              </a:spcBef>
            </a:pPr>
            <a:r>
              <a:rPr lang="en-US" sz="3140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Fr</a:t>
            </a:r>
            <a:r>
              <a:rPr lang="en-US" sz="3140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ontend</a:t>
            </a:r>
          </a:p>
          <a:p>
            <a:pPr algn="l" marL="677952" indent="-338976" lvl="1">
              <a:lnSpc>
                <a:spcPts val="4396"/>
              </a:lnSpc>
              <a:spcBef>
                <a:spcPct val="0"/>
              </a:spcBef>
              <a:buFont typeface="Arial"/>
              <a:buChar char="•"/>
            </a:pPr>
            <a:r>
              <a:rPr lang="en-US" sz="3140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HTML</a:t>
            </a:r>
          </a:p>
          <a:p>
            <a:pPr algn="l" marL="677952" indent="-338976" lvl="1">
              <a:lnSpc>
                <a:spcPts val="4396"/>
              </a:lnSpc>
              <a:spcBef>
                <a:spcPct val="0"/>
              </a:spcBef>
              <a:buFont typeface="Arial"/>
              <a:buChar char="•"/>
            </a:pPr>
            <a:r>
              <a:rPr lang="en-US" sz="3140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CSS</a:t>
            </a:r>
          </a:p>
          <a:p>
            <a:pPr algn="l" marL="677952" indent="-338976" lvl="1">
              <a:lnSpc>
                <a:spcPts val="4396"/>
              </a:lnSpc>
              <a:spcBef>
                <a:spcPct val="0"/>
              </a:spcBef>
              <a:buFont typeface="Arial"/>
              <a:buChar char="•"/>
            </a:pPr>
            <a:r>
              <a:rPr lang="en-US" sz="3140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Bootstrap</a:t>
            </a:r>
          </a:p>
          <a:p>
            <a:pPr algn="l">
              <a:lnSpc>
                <a:spcPts val="4396"/>
              </a:lnSpc>
              <a:spcBef>
                <a:spcPct val="0"/>
              </a:spcBef>
            </a:pPr>
            <a:r>
              <a:rPr lang="en-US" sz="3140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Backend</a:t>
            </a:r>
          </a:p>
          <a:p>
            <a:pPr algn="l" marL="677952" indent="-338976" lvl="1">
              <a:lnSpc>
                <a:spcPts val="4396"/>
              </a:lnSpc>
              <a:spcBef>
                <a:spcPct val="0"/>
              </a:spcBef>
              <a:buFont typeface="Arial"/>
              <a:buChar char="•"/>
            </a:pPr>
            <a:r>
              <a:rPr lang="en-US" sz="3140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Python (Flask Framework)</a:t>
            </a:r>
          </a:p>
          <a:p>
            <a:pPr algn="l">
              <a:lnSpc>
                <a:spcPts val="4396"/>
              </a:lnSpc>
              <a:spcBef>
                <a:spcPct val="0"/>
              </a:spcBef>
            </a:pPr>
            <a:r>
              <a:rPr lang="en-US" sz="3140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Database</a:t>
            </a:r>
          </a:p>
          <a:p>
            <a:pPr algn="l" marL="677952" indent="-338976" lvl="1">
              <a:lnSpc>
                <a:spcPts val="4396"/>
              </a:lnSpc>
              <a:spcBef>
                <a:spcPct val="0"/>
              </a:spcBef>
              <a:buFont typeface="Arial"/>
              <a:buChar char="•"/>
            </a:pPr>
            <a:r>
              <a:rPr lang="en-US" sz="3140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MySQL</a:t>
            </a:r>
          </a:p>
          <a:p>
            <a:pPr algn="l" marL="677952" indent="-338976" lvl="1">
              <a:lnSpc>
                <a:spcPts val="4396"/>
              </a:lnSpc>
              <a:spcBef>
                <a:spcPct val="0"/>
              </a:spcBef>
              <a:buFont typeface="Arial"/>
              <a:buChar char="•"/>
            </a:pPr>
            <a:r>
              <a:rPr lang="en-US" sz="3140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SQL Queries, Views, Triggers</a:t>
            </a:r>
          </a:p>
          <a:p>
            <a:pPr algn="l">
              <a:lnSpc>
                <a:spcPts val="4396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true" rot="0">
            <a:off x="0" y="7216565"/>
            <a:ext cx="3291221" cy="3070435"/>
          </a:xfrm>
          <a:custGeom>
            <a:avLst/>
            <a:gdLst/>
            <a:ahLst/>
            <a:cxnLst/>
            <a:rect r="r" b="b" t="t" l="l"/>
            <a:pathLst>
              <a:path h="3070435" w="3291221">
                <a:moveTo>
                  <a:pt x="0" y="3070435"/>
                </a:moveTo>
                <a:lnTo>
                  <a:pt x="3291221" y="3070435"/>
                </a:lnTo>
                <a:lnTo>
                  <a:pt x="3291221" y="0"/>
                </a:lnTo>
                <a:lnTo>
                  <a:pt x="0" y="0"/>
                </a:lnTo>
                <a:lnTo>
                  <a:pt x="0" y="30704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43473">
            <a:off x="-1008256" y="-1524643"/>
            <a:ext cx="4073912" cy="4266805"/>
          </a:xfrm>
          <a:custGeom>
            <a:avLst/>
            <a:gdLst/>
            <a:ahLst/>
            <a:cxnLst/>
            <a:rect r="r" b="b" t="t" l="l"/>
            <a:pathLst>
              <a:path h="4266805" w="4073912">
                <a:moveTo>
                  <a:pt x="0" y="0"/>
                </a:moveTo>
                <a:lnTo>
                  <a:pt x="4073912" y="0"/>
                </a:lnTo>
                <a:lnTo>
                  <a:pt x="4073912" y="4266805"/>
                </a:lnTo>
                <a:lnTo>
                  <a:pt x="0" y="4266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647349">
            <a:off x="-1342328" y="7474129"/>
            <a:ext cx="4073912" cy="4266805"/>
          </a:xfrm>
          <a:custGeom>
            <a:avLst/>
            <a:gdLst/>
            <a:ahLst/>
            <a:cxnLst/>
            <a:rect r="r" b="b" t="t" l="l"/>
            <a:pathLst>
              <a:path h="4266805" w="4073912">
                <a:moveTo>
                  <a:pt x="0" y="0"/>
                </a:moveTo>
                <a:lnTo>
                  <a:pt x="4073912" y="0"/>
                </a:lnTo>
                <a:lnTo>
                  <a:pt x="4073912" y="4266805"/>
                </a:lnTo>
                <a:lnTo>
                  <a:pt x="0" y="4266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196027">
            <a:off x="15222344" y="7929617"/>
            <a:ext cx="4073912" cy="4266805"/>
          </a:xfrm>
          <a:custGeom>
            <a:avLst/>
            <a:gdLst/>
            <a:ahLst/>
            <a:cxnLst/>
            <a:rect r="r" b="b" t="t" l="l"/>
            <a:pathLst>
              <a:path h="4266805" w="4073912">
                <a:moveTo>
                  <a:pt x="0" y="0"/>
                </a:moveTo>
                <a:lnTo>
                  <a:pt x="4073912" y="0"/>
                </a:lnTo>
                <a:lnTo>
                  <a:pt x="4073912" y="4266805"/>
                </a:lnTo>
                <a:lnTo>
                  <a:pt x="0" y="4266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158908">
            <a:off x="15623344" y="-1286504"/>
            <a:ext cx="4073912" cy="4266805"/>
          </a:xfrm>
          <a:custGeom>
            <a:avLst/>
            <a:gdLst/>
            <a:ahLst/>
            <a:cxnLst/>
            <a:rect r="r" b="b" t="t" l="l"/>
            <a:pathLst>
              <a:path h="4266805" w="4073912">
                <a:moveTo>
                  <a:pt x="0" y="0"/>
                </a:moveTo>
                <a:lnTo>
                  <a:pt x="4073912" y="0"/>
                </a:lnTo>
                <a:lnTo>
                  <a:pt x="4073912" y="4266805"/>
                </a:lnTo>
                <a:lnTo>
                  <a:pt x="0" y="4266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34383" y="2825292"/>
            <a:ext cx="13819233" cy="6245096"/>
          </a:xfrm>
          <a:custGeom>
            <a:avLst/>
            <a:gdLst/>
            <a:ahLst/>
            <a:cxnLst/>
            <a:rect r="r" b="b" t="t" l="l"/>
            <a:pathLst>
              <a:path h="6245096" w="13819233">
                <a:moveTo>
                  <a:pt x="0" y="0"/>
                </a:moveTo>
                <a:lnTo>
                  <a:pt x="13819234" y="0"/>
                </a:lnTo>
                <a:lnTo>
                  <a:pt x="13819234" y="6245095"/>
                </a:lnTo>
                <a:lnTo>
                  <a:pt x="0" y="62450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57" t="-2701" r="-185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22502" y="1317338"/>
            <a:ext cx="10223979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Explode"/>
                <a:ea typeface="Explode"/>
                <a:cs typeface="Explode"/>
                <a:sym typeface="Explode"/>
              </a:rPr>
              <a:t>System Architecture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3894975" y="0"/>
            <a:ext cx="4393025" cy="4114800"/>
          </a:xfrm>
          <a:custGeom>
            <a:avLst/>
            <a:gdLst/>
            <a:ahLst/>
            <a:cxnLst/>
            <a:rect r="r" b="b" t="t" l="l"/>
            <a:pathLst>
              <a:path h="4114800" w="4393025">
                <a:moveTo>
                  <a:pt x="4393025" y="0"/>
                </a:moveTo>
                <a:lnTo>
                  <a:pt x="0" y="0"/>
                </a:lnTo>
                <a:lnTo>
                  <a:pt x="0" y="4114800"/>
                </a:lnTo>
                <a:lnTo>
                  <a:pt x="4393025" y="4114800"/>
                </a:lnTo>
                <a:lnTo>
                  <a:pt x="439302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05711" y="3323273"/>
            <a:ext cx="6777434" cy="4906327"/>
            <a:chOff x="0" y="0"/>
            <a:chExt cx="1785003" cy="12922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85003" cy="1292201"/>
            </a:xfrm>
            <a:custGeom>
              <a:avLst/>
              <a:gdLst/>
              <a:ahLst/>
              <a:cxnLst/>
              <a:rect r="r" b="b" t="t" l="l"/>
              <a:pathLst>
                <a:path h="1292201" w="1785003">
                  <a:moveTo>
                    <a:pt x="58258" y="0"/>
                  </a:moveTo>
                  <a:lnTo>
                    <a:pt x="1726745" y="0"/>
                  </a:lnTo>
                  <a:cubicBezTo>
                    <a:pt x="1742196" y="0"/>
                    <a:pt x="1757014" y="6138"/>
                    <a:pt x="1767940" y="17063"/>
                  </a:cubicBezTo>
                  <a:cubicBezTo>
                    <a:pt x="1778865" y="27989"/>
                    <a:pt x="1785003" y="42807"/>
                    <a:pt x="1785003" y="58258"/>
                  </a:cubicBezTo>
                  <a:lnTo>
                    <a:pt x="1785003" y="1233944"/>
                  </a:lnTo>
                  <a:cubicBezTo>
                    <a:pt x="1785003" y="1249395"/>
                    <a:pt x="1778865" y="1264213"/>
                    <a:pt x="1767940" y="1275138"/>
                  </a:cubicBezTo>
                  <a:cubicBezTo>
                    <a:pt x="1757014" y="1286064"/>
                    <a:pt x="1742196" y="1292201"/>
                    <a:pt x="1726745" y="1292201"/>
                  </a:cubicBezTo>
                  <a:lnTo>
                    <a:pt x="58258" y="1292201"/>
                  </a:lnTo>
                  <a:cubicBezTo>
                    <a:pt x="26083" y="1292201"/>
                    <a:pt x="0" y="1266118"/>
                    <a:pt x="0" y="1233944"/>
                  </a:cubicBezTo>
                  <a:lnTo>
                    <a:pt x="0" y="58258"/>
                  </a:lnTo>
                  <a:cubicBezTo>
                    <a:pt x="0" y="42807"/>
                    <a:pt x="6138" y="27989"/>
                    <a:pt x="17063" y="17063"/>
                  </a:cubicBezTo>
                  <a:cubicBezTo>
                    <a:pt x="27989" y="6138"/>
                    <a:pt x="42807" y="0"/>
                    <a:pt x="58258" y="0"/>
                  </a:cubicBezTo>
                  <a:close/>
                </a:path>
              </a:pathLst>
            </a:custGeom>
            <a:solidFill>
              <a:srgbClr val="B0DA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85003" cy="1330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604856" y="3323273"/>
            <a:ext cx="6777434" cy="4906327"/>
            <a:chOff x="0" y="0"/>
            <a:chExt cx="1785003" cy="12922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5003" cy="1292201"/>
            </a:xfrm>
            <a:custGeom>
              <a:avLst/>
              <a:gdLst/>
              <a:ahLst/>
              <a:cxnLst/>
              <a:rect r="r" b="b" t="t" l="l"/>
              <a:pathLst>
                <a:path h="1292201" w="1785003">
                  <a:moveTo>
                    <a:pt x="58258" y="0"/>
                  </a:moveTo>
                  <a:lnTo>
                    <a:pt x="1726745" y="0"/>
                  </a:lnTo>
                  <a:cubicBezTo>
                    <a:pt x="1742196" y="0"/>
                    <a:pt x="1757014" y="6138"/>
                    <a:pt x="1767940" y="17063"/>
                  </a:cubicBezTo>
                  <a:cubicBezTo>
                    <a:pt x="1778865" y="27989"/>
                    <a:pt x="1785003" y="42807"/>
                    <a:pt x="1785003" y="58258"/>
                  </a:cubicBezTo>
                  <a:lnTo>
                    <a:pt x="1785003" y="1233944"/>
                  </a:lnTo>
                  <a:cubicBezTo>
                    <a:pt x="1785003" y="1249395"/>
                    <a:pt x="1778865" y="1264213"/>
                    <a:pt x="1767940" y="1275138"/>
                  </a:cubicBezTo>
                  <a:cubicBezTo>
                    <a:pt x="1757014" y="1286064"/>
                    <a:pt x="1742196" y="1292201"/>
                    <a:pt x="1726745" y="1292201"/>
                  </a:cubicBezTo>
                  <a:lnTo>
                    <a:pt x="58258" y="1292201"/>
                  </a:lnTo>
                  <a:cubicBezTo>
                    <a:pt x="26083" y="1292201"/>
                    <a:pt x="0" y="1266118"/>
                    <a:pt x="0" y="1233944"/>
                  </a:cubicBezTo>
                  <a:lnTo>
                    <a:pt x="0" y="58258"/>
                  </a:lnTo>
                  <a:cubicBezTo>
                    <a:pt x="0" y="42807"/>
                    <a:pt x="6138" y="27989"/>
                    <a:pt x="17063" y="17063"/>
                  </a:cubicBezTo>
                  <a:cubicBezTo>
                    <a:pt x="27989" y="6138"/>
                    <a:pt x="42807" y="0"/>
                    <a:pt x="58258" y="0"/>
                  </a:cubicBezTo>
                  <a:close/>
                </a:path>
              </a:pathLst>
            </a:custGeom>
            <a:solidFill>
              <a:srgbClr val="B0DA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85003" cy="1330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405823" y="1384300"/>
            <a:ext cx="7699145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Explode"/>
                <a:ea typeface="Explode"/>
                <a:cs typeface="Explode"/>
                <a:sym typeface="Explode"/>
              </a:rPr>
              <a:t>Database Design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39061" y="3748820"/>
            <a:ext cx="7071653" cy="47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5"/>
              </a:lnSpc>
              <a:spcBef>
                <a:spcPct val="0"/>
              </a:spcBef>
            </a:pPr>
            <a:r>
              <a:rPr lang="en-US" sz="3782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            Tabl</a:t>
            </a:r>
            <a:r>
              <a:rPr lang="en-US" sz="3782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es:</a:t>
            </a:r>
          </a:p>
          <a:p>
            <a:pPr algn="l">
              <a:lnSpc>
                <a:spcPts val="5295"/>
              </a:lnSpc>
              <a:spcBef>
                <a:spcPct val="0"/>
              </a:spcBef>
            </a:pPr>
          </a:p>
          <a:p>
            <a:pPr algn="l" marL="816677" indent="-408338" lvl="1">
              <a:lnSpc>
                <a:spcPts val="5295"/>
              </a:lnSpc>
              <a:buFont typeface="Arial"/>
              <a:buChar char="•"/>
            </a:pPr>
            <a:r>
              <a:rPr lang="en-US" sz="3782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crime_case</a:t>
            </a:r>
          </a:p>
          <a:p>
            <a:pPr algn="l" marL="816677" indent="-408338" lvl="1">
              <a:lnSpc>
                <a:spcPts val="5295"/>
              </a:lnSpc>
              <a:buFont typeface="Arial"/>
              <a:buChar char="•"/>
            </a:pPr>
            <a:r>
              <a:rPr lang="en-US" sz="3782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location</a:t>
            </a:r>
          </a:p>
          <a:p>
            <a:pPr algn="l" marL="816677" indent="-408338" lvl="1">
              <a:lnSpc>
                <a:spcPts val="5295"/>
              </a:lnSpc>
              <a:buFont typeface="Arial"/>
              <a:buChar char="•"/>
            </a:pPr>
            <a:r>
              <a:rPr lang="en-US" sz="3782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officer</a:t>
            </a:r>
          </a:p>
          <a:p>
            <a:pPr algn="l" marL="816677" indent="-408338" lvl="1">
              <a:lnSpc>
                <a:spcPts val="5295"/>
              </a:lnSpc>
              <a:buFont typeface="Arial"/>
              <a:buChar char="•"/>
            </a:pPr>
            <a:r>
              <a:rPr lang="en-US" sz="3782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crime_type</a:t>
            </a:r>
          </a:p>
          <a:p>
            <a:pPr algn="l">
              <a:lnSpc>
                <a:spcPts val="5855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437660" y="3603780"/>
            <a:ext cx="6944630" cy="462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5"/>
              </a:lnSpc>
              <a:spcBef>
                <a:spcPct val="0"/>
              </a:spcBef>
            </a:pPr>
            <a:r>
              <a:rPr lang="en-US" sz="3339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             R</a:t>
            </a:r>
            <a:r>
              <a:rPr lang="en-US" sz="3339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elationships:</a:t>
            </a:r>
          </a:p>
          <a:p>
            <a:pPr algn="l">
              <a:lnSpc>
                <a:spcPts val="4675"/>
              </a:lnSpc>
              <a:spcBef>
                <a:spcPct val="0"/>
              </a:spcBef>
            </a:pPr>
          </a:p>
          <a:p>
            <a:pPr algn="l" marL="721071" indent="-360536" lvl="1">
              <a:lnSpc>
                <a:spcPts val="4675"/>
              </a:lnSpc>
              <a:spcBef>
                <a:spcPct val="0"/>
              </a:spcBef>
              <a:buFont typeface="Arial"/>
              <a:buChar char="•"/>
            </a:pPr>
            <a:r>
              <a:rPr lang="en-US" sz="3339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Case → Type (Many to One)</a:t>
            </a:r>
          </a:p>
          <a:p>
            <a:pPr algn="l" marL="721071" indent="-360536" lvl="1">
              <a:lnSpc>
                <a:spcPts val="4675"/>
              </a:lnSpc>
              <a:spcBef>
                <a:spcPct val="0"/>
              </a:spcBef>
              <a:buFont typeface="Arial"/>
              <a:buChar char="•"/>
            </a:pPr>
            <a:r>
              <a:rPr lang="en-US" sz="3339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Case → Officer (Many to One)</a:t>
            </a:r>
          </a:p>
          <a:p>
            <a:pPr algn="l" marL="721071" indent="-360536" lvl="1">
              <a:lnSpc>
                <a:spcPts val="4675"/>
              </a:lnSpc>
              <a:spcBef>
                <a:spcPct val="0"/>
              </a:spcBef>
              <a:buFont typeface="Arial"/>
              <a:buChar char="•"/>
            </a:pPr>
            <a:r>
              <a:rPr lang="en-US" sz="3339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Case → Location (Many to One)</a:t>
            </a:r>
          </a:p>
          <a:p>
            <a:pPr algn="l">
              <a:lnSpc>
                <a:spcPts val="4091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5556025">
            <a:off x="-1506980" y="7124897"/>
            <a:ext cx="4073912" cy="4266805"/>
          </a:xfrm>
          <a:custGeom>
            <a:avLst/>
            <a:gdLst/>
            <a:ahLst/>
            <a:cxnLst/>
            <a:rect r="r" b="b" t="t" l="l"/>
            <a:pathLst>
              <a:path h="4266805" w="4073912">
                <a:moveTo>
                  <a:pt x="0" y="0"/>
                </a:moveTo>
                <a:lnTo>
                  <a:pt x="4073911" y="0"/>
                </a:lnTo>
                <a:lnTo>
                  <a:pt x="4073911" y="4266806"/>
                </a:lnTo>
                <a:lnTo>
                  <a:pt x="0" y="42668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52473" cy="4060494"/>
          </a:xfrm>
          <a:custGeom>
            <a:avLst/>
            <a:gdLst/>
            <a:ahLst/>
            <a:cxnLst/>
            <a:rect r="r" b="b" t="t" l="l"/>
            <a:pathLst>
              <a:path h="4060494" w="4352473">
                <a:moveTo>
                  <a:pt x="0" y="0"/>
                </a:moveTo>
                <a:lnTo>
                  <a:pt x="4352473" y="0"/>
                </a:lnTo>
                <a:lnTo>
                  <a:pt x="4352473" y="4060494"/>
                </a:lnTo>
                <a:lnTo>
                  <a:pt x="0" y="4060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3935527" y="6226506"/>
            <a:ext cx="4352473" cy="4060494"/>
          </a:xfrm>
          <a:custGeom>
            <a:avLst/>
            <a:gdLst/>
            <a:ahLst/>
            <a:cxnLst/>
            <a:rect r="r" b="b" t="t" l="l"/>
            <a:pathLst>
              <a:path h="4060494" w="4352473">
                <a:moveTo>
                  <a:pt x="4352473" y="4060494"/>
                </a:moveTo>
                <a:lnTo>
                  <a:pt x="0" y="4060494"/>
                </a:lnTo>
                <a:lnTo>
                  <a:pt x="0" y="0"/>
                </a:lnTo>
                <a:lnTo>
                  <a:pt x="4352473" y="0"/>
                </a:lnTo>
                <a:lnTo>
                  <a:pt x="4352473" y="40604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83212" y="1279018"/>
            <a:ext cx="8121576" cy="10792792"/>
          </a:xfrm>
          <a:custGeom>
            <a:avLst/>
            <a:gdLst/>
            <a:ahLst/>
            <a:cxnLst/>
            <a:rect r="r" b="b" t="t" l="l"/>
            <a:pathLst>
              <a:path h="10792792" w="8121576">
                <a:moveTo>
                  <a:pt x="0" y="0"/>
                </a:moveTo>
                <a:lnTo>
                  <a:pt x="8121576" y="0"/>
                </a:lnTo>
                <a:lnTo>
                  <a:pt x="8121576" y="10792793"/>
                </a:lnTo>
                <a:lnTo>
                  <a:pt x="0" y="10792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94428" y="1136143"/>
            <a:ext cx="7699145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Explode"/>
                <a:ea typeface="Explode"/>
                <a:cs typeface="Explode"/>
                <a:sym typeface="Explode"/>
              </a:rPr>
              <a:t>ER Diagram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6614" y="6300470"/>
            <a:ext cx="7245018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E</a:t>
            </a:r>
            <a:r>
              <a:rPr lang="en-US" sz="2799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ntities: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Crime Case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Officer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Location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Crime Type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241609" y="393769"/>
            <a:ext cx="6798671" cy="230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8"/>
              </a:lnSpc>
              <a:spcBef>
                <a:spcPct val="0"/>
              </a:spcBef>
            </a:pPr>
            <a:r>
              <a:rPr lang="en-US" sz="2627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R</a:t>
            </a:r>
            <a:r>
              <a:rPr lang="en-US" sz="2627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elationships:</a:t>
            </a:r>
          </a:p>
          <a:p>
            <a:pPr algn="l" marL="567277" indent="-283638" lvl="1">
              <a:lnSpc>
                <a:spcPts val="3678"/>
              </a:lnSpc>
              <a:spcBef>
                <a:spcPct val="0"/>
              </a:spcBef>
              <a:buFont typeface="Arial"/>
              <a:buChar char="•"/>
            </a:pPr>
            <a:r>
              <a:rPr lang="en-US" sz="2627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Case belongs to one Officer</a:t>
            </a:r>
          </a:p>
          <a:p>
            <a:pPr algn="l" marL="567277" indent="-283638" lvl="1">
              <a:lnSpc>
                <a:spcPts val="3678"/>
              </a:lnSpc>
              <a:spcBef>
                <a:spcPct val="0"/>
              </a:spcBef>
              <a:buFont typeface="Arial"/>
              <a:buChar char="•"/>
            </a:pPr>
            <a:r>
              <a:rPr lang="en-US" sz="2627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Case linked to one Location</a:t>
            </a:r>
          </a:p>
          <a:p>
            <a:pPr algn="l" marL="567277" indent="-283638" lvl="1">
              <a:lnSpc>
                <a:spcPts val="3678"/>
              </a:lnSpc>
              <a:spcBef>
                <a:spcPct val="0"/>
              </a:spcBef>
              <a:buFont typeface="Arial"/>
              <a:buChar char="•"/>
            </a:pPr>
            <a:r>
              <a:rPr lang="en-US" sz="2627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Case linked to one Crime Type</a:t>
            </a:r>
          </a:p>
          <a:p>
            <a:pPr algn="l">
              <a:lnSpc>
                <a:spcPts val="367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10715" y="1028700"/>
            <a:ext cx="8448585" cy="8229600"/>
            <a:chOff x="0" y="0"/>
            <a:chExt cx="2225142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25142" cy="2167467"/>
            </a:xfrm>
            <a:custGeom>
              <a:avLst/>
              <a:gdLst/>
              <a:ahLst/>
              <a:cxnLst/>
              <a:rect r="r" b="b" t="t" l="l"/>
              <a:pathLst>
                <a:path h="2167467" w="2225142">
                  <a:moveTo>
                    <a:pt x="0" y="0"/>
                  </a:moveTo>
                  <a:lnTo>
                    <a:pt x="2225142" y="0"/>
                  </a:lnTo>
                  <a:lnTo>
                    <a:pt x="222514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25142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446080" y="355600"/>
            <a:ext cx="10394721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Explode"/>
                <a:ea typeface="Explode"/>
                <a:cs typeface="Explode"/>
                <a:sym typeface="Explode"/>
              </a:rPr>
              <a:t>Important SQL Queries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2889" y="1811082"/>
            <a:ext cx="16761103" cy="791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Crusoe Text Bold"/>
                <a:ea typeface="Crusoe Text Bold"/>
                <a:cs typeface="Crusoe Text Bold"/>
                <a:sym typeface="Crusoe Text Bold"/>
              </a:rPr>
              <a:t>J</a:t>
            </a:r>
            <a:r>
              <a:rPr lang="en-US" b="true" sz="2799">
                <a:solidFill>
                  <a:srgbClr val="000000"/>
                </a:solidFill>
                <a:latin typeface="Crusoe Text Bold"/>
                <a:ea typeface="Crusoe Text Bold"/>
                <a:cs typeface="Crusoe Text Bold"/>
                <a:sym typeface="Crusoe Text Bold"/>
              </a:rPr>
              <a:t>oin Query: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SELECT c.case_code, t.type_name, o.officer_name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FROM crime_case c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JOIN crime_type t ON c.type_id = t.type_id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JOIN officer o ON c.officer_id = o.officer_id;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Crusoe Text Bold"/>
                <a:ea typeface="Crusoe Text Bold"/>
                <a:cs typeface="Crusoe Text Bold"/>
                <a:sym typeface="Crusoe Text Bold"/>
              </a:rPr>
              <a:t>View: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CREATE VIEW open_cases AS SELECT * FROM crime_case WHERE status='Open';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Crusoe Text Bold"/>
                <a:ea typeface="Crusoe Text Bold"/>
                <a:cs typeface="Crusoe Text Bold"/>
                <a:sym typeface="Crusoe Text Bold"/>
              </a:rPr>
              <a:t>Trigger: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CREATE TRIGGER log_case_insert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AFTER INSERT ON crime_case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FOR EACH ROW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INSERT INTO case_log(action, case_code)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VALUES ("New Case Added", NEW.case_code);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143473">
            <a:off x="15823008" y="7124897"/>
            <a:ext cx="4073912" cy="4266805"/>
          </a:xfrm>
          <a:custGeom>
            <a:avLst/>
            <a:gdLst/>
            <a:ahLst/>
            <a:cxnLst/>
            <a:rect r="r" b="b" t="t" l="l"/>
            <a:pathLst>
              <a:path h="4266805" w="4073912">
                <a:moveTo>
                  <a:pt x="0" y="0"/>
                </a:moveTo>
                <a:lnTo>
                  <a:pt x="4073912" y="0"/>
                </a:lnTo>
                <a:lnTo>
                  <a:pt x="4073912" y="4266806"/>
                </a:lnTo>
                <a:lnTo>
                  <a:pt x="0" y="4266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321789">
            <a:off x="15878003" y="-1466219"/>
            <a:ext cx="4073912" cy="4266805"/>
          </a:xfrm>
          <a:custGeom>
            <a:avLst/>
            <a:gdLst/>
            <a:ahLst/>
            <a:cxnLst/>
            <a:rect r="r" b="b" t="t" l="l"/>
            <a:pathLst>
              <a:path h="4266805" w="4073912">
                <a:moveTo>
                  <a:pt x="0" y="0"/>
                </a:moveTo>
                <a:lnTo>
                  <a:pt x="4073912" y="0"/>
                </a:lnTo>
                <a:lnTo>
                  <a:pt x="4073912" y="4266806"/>
                </a:lnTo>
                <a:lnTo>
                  <a:pt x="0" y="4266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43473">
            <a:off x="-1008256" y="-1524643"/>
            <a:ext cx="4073912" cy="4266805"/>
          </a:xfrm>
          <a:custGeom>
            <a:avLst/>
            <a:gdLst/>
            <a:ahLst/>
            <a:cxnLst/>
            <a:rect r="r" b="b" t="t" l="l"/>
            <a:pathLst>
              <a:path h="4266805" w="4073912">
                <a:moveTo>
                  <a:pt x="0" y="0"/>
                </a:moveTo>
                <a:lnTo>
                  <a:pt x="4073912" y="0"/>
                </a:lnTo>
                <a:lnTo>
                  <a:pt x="4073912" y="4266805"/>
                </a:lnTo>
                <a:lnTo>
                  <a:pt x="0" y="4266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647349">
            <a:off x="-1342328" y="7474129"/>
            <a:ext cx="4073912" cy="4266805"/>
          </a:xfrm>
          <a:custGeom>
            <a:avLst/>
            <a:gdLst/>
            <a:ahLst/>
            <a:cxnLst/>
            <a:rect r="r" b="b" t="t" l="l"/>
            <a:pathLst>
              <a:path h="4266805" w="4073912">
                <a:moveTo>
                  <a:pt x="0" y="0"/>
                </a:moveTo>
                <a:lnTo>
                  <a:pt x="4073912" y="0"/>
                </a:lnTo>
                <a:lnTo>
                  <a:pt x="4073912" y="4266805"/>
                </a:lnTo>
                <a:lnTo>
                  <a:pt x="0" y="4266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196027">
            <a:off x="15222344" y="7929617"/>
            <a:ext cx="4073912" cy="4266805"/>
          </a:xfrm>
          <a:custGeom>
            <a:avLst/>
            <a:gdLst/>
            <a:ahLst/>
            <a:cxnLst/>
            <a:rect r="r" b="b" t="t" l="l"/>
            <a:pathLst>
              <a:path h="4266805" w="4073912">
                <a:moveTo>
                  <a:pt x="0" y="0"/>
                </a:moveTo>
                <a:lnTo>
                  <a:pt x="4073912" y="0"/>
                </a:lnTo>
                <a:lnTo>
                  <a:pt x="4073912" y="4266805"/>
                </a:lnTo>
                <a:lnTo>
                  <a:pt x="0" y="4266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158908">
            <a:off x="15623344" y="-1286504"/>
            <a:ext cx="4073912" cy="4266805"/>
          </a:xfrm>
          <a:custGeom>
            <a:avLst/>
            <a:gdLst/>
            <a:ahLst/>
            <a:cxnLst/>
            <a:rect r="r" b="b" t="t" l="l"/>
            <a:pathLst>
              <a:path h="4266805" w="4073912">
                <a:moveTo>
                  <a:pt x="0" y="0"/>
                </a:moveTo>
                <a:lnTo>
                  <a:pt x="4073912" y="0"/>
                </a:lnTo>
                <a:lnTo>
                  <a:pt x="4073912" y="4266805"/>
                </a:lnTo>
                <a:lnTo>
                  <a:pt x="0" y="4266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32010" y="704024"/>
            <a:ext cx="10223979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Explode"/>
                <a:ea typeface="Explode"/>
                <a:cs typeface="Explode"/>
                <a:sym typeface="Explode"/>
              </a:rPr>
              <a:t>GUI 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62722" y="3086560"/>
            <a:ext cx="17633920" cy="4777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45778" indent="-422889" lvl="1">
              <a:lnSpc>
                <a:spcPts val="5484"/>
              </a:lnSpc>
              <a:spcBef>
                <a:spcPct val="0"/>
              </a:spcBef>
              <a:buFont typeface="Arial"/>
              <a:buChar char="•"/>
            </a:pPr>
            <a:r>
              <a:rPr lang="en-US" sz="3917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A</a:t>
            </a:r>
            <a:r>
              <a:rPr lang="en-US" sz="3917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dd new crime case</a:t>
            </a:r>
          </a:p>
          <a:p>
            <a:pPr algn="just" marL="845778" indent="-422889" lvl="1">
              <a:lnSpc>
                <a:spcPts val="5484"/>
              </a:lnSpc>
              <a:spcBef>
                <a:spcPct val="0"/>
              </a:spcBef>
              <a:buFont typeface="Arial"/>
              <a:buChar char="•"/>
            </a:pPr>
            <a:r>
              <a:rPr lang="en-US" sz="3917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E</a:t>
            </a:r>
            <a:r>
              <a:rPr lang="en-US" sz="3917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nter manual location and officer</a:t>
            </a:r>
          </a:p>
          <a:p>
            <a:pPr algn="just" marL="845778" indent="-422889" lvl="1">
              <a:lnSpc>
                <a:spcPts val="5484"/>
              </a:lnSpc>
              <a:spcBef>
                <a:spcPct val="0"/>
              </a:spcBef>
              <a:buFont typeface="Arial"/>
              <a:buChar char="•"/>
            </a:pPr>
            <a:r>
              <a:rPr lang="en-US" sz="3917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V</a:t>
            </a:r>
            <a:r>
              <a:rPr lang="en-US" sz="3917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iew case details</a:t>
            </a:r>
          </a:p>
          <a:p>
            <a:pPr algn="just" marL="845778" indent="-422889" lvl="1">
              <a:lnSpc>
                <a:spcPts val="5484"/>
              </a:lnSpc>
              <a:spcBef>
                <a:spcPct val="0"/>
              </a:spcBef>
              <a:buFont typeface="Arial"/>
              <a:buChar char="•"/>
            </a:pPr>
            <a:r>
              <a:rPr lang="en-US" sz="3917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Close/delete case</a:t>
            </a:r>
          </a:p>
          <a:p>
            <a:pPr algn="just" marL="845778" indent="-422889" lvl="1">
              <a:lnSpc>
                <a:spcPts val="5484"/>
              </a:lnSpc>
              <a:spcBef>
                <a:spcPct val="0"/>
              </a:spcBef>
              <a:buFont typeface="Arial"/>
              <a:buChar char="•"/>
            </a:pPr>
            <a:r>
              <a:rPr lang="en-US" sz="3917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Dashboard counters (Open/Closed/Total cases)</a:t>
            </a:r>
          </a:p>
          <a:p>
            <a:pPr algn="just" marL="845778" indent="-422889" lvl="1">
              <a:lnSpc>
                <a:spcPts val="5484"/>
              </a:lnSpc>
              <a:spcBef>
                <a:spcPct val="0"/>
              </a:spcBef>
              <a:buFont typeface="Arial"/>
              <a:buChar char="•"/>
            </a:pPr>
            <a:r>
              <a:rPr lang="en-US" sz="3917">
                <a:solidFill>
                  <a:srgbClr val="000000"/>
                </a:solidFill>
                <a:latin typeface="Crusoe Text"/>
                <a:ea typeface="Crusoe Text"/>
                <a:cs typeface="Crusoe Text"/>
                <a:sym typeface="Crusoe Text"/>
              </a:rPr>
              <a:t>Responsive interface using Bootstrap</a:t>
            </a:r>
          </a:p>
          <a:p>
            <a:pPr algn="just">
              <a:lnSpc>
                <a:spcPts val="548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DAG67pJIiko</dc:identifier>
  <dcterms:modified xsi:type="dcterms:W3CDTF">2011-08-01T06:04:30Z</dcterms:modified>
  <cp:revision>1</cp:revision>
  <dc:title>White and Blue Simple Science Thesis Defense Presentation</dc:title>
</cp:coreProperties>
</file>